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sldIdLst>
    <p:sldId id="272" r:id="rId2"/>
    <p:sldId id="265" r:id="rId3"/>
    <p:sldId id="269" r:id="rId4"/>
    <p:sldId id="270" r:id="rId5"/>
    <p:sldId id="274" r:id="rId6"/>
    <p:sldId id="275" r:id="rId7"/>
    <p:sldId id="271" r:id="rId8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10" autoAdjust="0"/>
    <p:restoredTop sz="96797" autoAdjust="0"/>
  </p:normalViewPr>
  <p:slideViewPr>
    <p:cSldViewPr>
      <p:cViewPr varScale="1">
        <p:scale>
          <a:sx n="97" d="100"/>
          <a:sy n="97" d="100"/>
        </p:scale>
        <p:origin x="504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5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5/8/2019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lang="en-US" smtClean="0"/>
              <a:pPr/>
              <a:t>5/8/2019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5/8/2019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viationsafetyblog.asms-pro.com/blog/understanding-management-of-change-in-aviation-sms-program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t.vanderbilt.edu/itsm/university/VUITIncidentProces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of Change in Aviation </a:t>
            </a:r>
            <a:endParaRPr lang="en-ZA" cap="none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This presentation based </a:t>
            </a:r>
            <a:r>
              <a:rPr lang="en-US" dirty="0"/>
              <a:t>on </a:t>
            </a:r>
            <a:r>
              <a:rPr lang="en-US" dirty="0" smtClean="0"/>
              <a:t>the article a Solution Management of Change in Aviation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400" dirty="0" smtClean="0"/>
              <a:t>PEGASUS has activated a name in the sustenance of impressive customer service. </a:t>
            </a:r>
            <a:endParaRPr lang="en-ZA" sz="2400" dirty="0" smtClean="0"/>
          </a:p>
          <a:p>
            <a:r>
              <a:rPr lang="en-US" sz="2400" dirty="0" smtClean="0"/>
              <a:t>The immediate obligation at Pegasus is influencing a change in attitudes on all actors concerned with the aerospace firm. </a:t>
            </a:r>
            <a:endParaRPr lang="en-ZA" sz="2400" dirty="0" smtClean="0"/>
          </a:p>
          <a:p>
            <a:r>
              <a:rPr lang="en-US" sz="2400" dirty="0" smtClean="0"/>
              <a:t>According to reliable data and information sources, only about 50% of all companies manage to actualize this kind of change. </a:t>
            </a:r>
            <a:endParaRPr lang="en-ZA" sz="2400" dirty="0" smtClean="0"/>
          </a:p>
          <a:p>
            <a:r>
              <a:rPr lang="en-US" sz="2400" dirty="0" smtClean="0"/>
              <a:t>Pegasus identifies itself as a company with the sole objective of exceeding client’s expectations.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Option for completing the change reorganization 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1600" dirty="0" smtClean="0"/>
              <a:t>To assist in this change management goal, the company has the obligation of creating a channel that supports reporting mechanisms. </a:t>
            </a:r>
            <a:endParaRPr lang="en-ZA" sz="1600" dirty="0" smtClean="0"/>
          </a:p>
          <a:p>
            <a:r>
              <a:rPr lang="en-US" sz="1600" dirty="0" smtClean="0"/>
              <a:t>It is necessary that the organization firmly creates a visible awareness process. With everyone, including clients aware that Pegasus is activating a change process, they may actualize a positive response process. </a:t>
            </a:r>
            <a:endParaRPr lang="en-ZA" sz="1600" dirty="0" smtClean="0"/>
          </a:p>
          <a:p>
            <a:r>
              <a:rPr lang="en-US" sz="1600" dirty="0" smtClean="0"/>
              <a:t>With everyone, including clients aware that Pegasus is activating a change process, they may actualize a positive response process. </a:t>
            </a:r>
            <a:endParaRPr lang="en-ZA" sz="1600" dirty="0" smtClean="0"/>
          </a:p>
          <a:p>
            <a:r>
              <a:rPr lang="en-US" sz="1600" dirty="0" smtClean="0"/>
              <a:t>The company, having procured Boeing and Airbus planes, made its way into being the second biggest airline in Turkey. With such a commitment towards success, the company displays a potential at starting and implementing a reliable change process. </a:t>
            </a:r>
            <a:endParaRPr lang="en-ZA" sz="1600" dirty="0" smtClean="0"/>
          </a:p>
          <a:p>
            <a:r>
              <a:rPr lang="en-US" sz="1600" dirty="0" smtClean="0"/>
              <a:t>The company has to create a rehabilitated system of attending to customer needs. </a:t>
            </a:r>
            <a:endParaRPr lang="en-ZA" sz="1600" dirty="0" smtClean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Methods of Evaluation 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/>
          </a:bodyPr>
          <a:lstStyle/>
          <a:p>
            <a:r>
              <a:rPr lang="en-US" sz="1400" dirty="0" smtClean="0"/>
              <a:t>The management of Pegasus has the mandate of assessing the importance of research activities, allocating sufficient resources and endorsing the entire processes. </a:t>
            </a:r>
            <a:endParaRPr lang="en-ZA" sz="1400" dirty="0" smtClean="0"/>
          </a:p>
          <a:p>
            <a:r>
              <a:rPr lang="en-US" sz="1400" dirty="0" smtClean="0"/>
              <a:t>Without goodwill from management, it is an impossible task at activating a change management process at Pegasus. </a:t>
            </a:r>
            <a:endParaRPr lang="en-ZA" sz="1400" dirty="0" smtClean="0"/>
          </a:p>
          <a:p>
            <a:r>
              <a:rPr lang="en-US" sz="1400" dirty="0" smtClean="0"/>
              <a:t>Pegasus simply needs to identify what is needed to assess the precise situation in the market. The answer lies in facilitating proper evidence-based surveys.</a:t>
            </a:r>
            <a:endParaRPr lang="en-ZA" sz="1400" dirty="0" smtClean="0"/>
          </a:p>
          <a:p>
            <a:r>
              <a:rPr lang="en-US" sz="1400" dirty="0" smtClean="0"/>
              <a:t>Pegasus also has a task in the process of identifying the relevant knowledge needed in achieving a proper change management process. </a:t>
            </a:r>
            <a:endParaRPr lang="en-ZA" sz="1400" dirty="0" smtClean="0"/>
          </a:p>
          <a:p>
            <a:r>
              <a:rPr lang="en-US" sz="1400" dirty="0" smtClean="0"/>
              <a:t>The knowledge-based process identifies all the needed legal and informational processes. Leveraging on technology and research materials, the company has a potent case at accessing this kind of technology (Howell, 2018). 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Change-management reorganization 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/>
          </a:bodyPr>
          <a:lstStyle/>
          <a:p>
            <a:r>
              <a:rPr lang="en-US" sz="1400" dirty="0" smtClean="0"/>
              <a:t>It is necessary for the company to address these concerns at the earliest opportunity. To assist in this change management goal, the company has the obligation of creating a channel that supports reporting mechanisms. </a:t>
            </a:r>
          </a:p>
          <a:p>
            <a:r>
              <a:rPr lang="en-US" sz="1400" dirty="0" smtClean="0"/>
              <a:t>All the appropriate should get the necessary alert mechanisms as a way of activating proper response mechanisms (Vanderbilt University, 2019). </a:t>
            </a:r>
          </a:p>
          <a:p>
            <a:r>
              <a:rPr lang="en-US" sz="1400" dirty="0" smtClean="0"/>
              <a:t>Any incident, at booking, flight or exit platforms should attract the most focused response possible. </a:t>
            </a:r>
          </a:p>
          <a:p>
            <a:r>
              <a:rPr lang="en-US" sz="1400" dirty="0" smtClean="0"/>
              <a:t>The differentiation of minor and major incidents is another tactic towards presenting a new performance process. Pegasus can avoid the tragic reality faced by Boeing. 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References 	</a:t>
            </a:r>
            <a:endParaRPr lang="en-ZA" sz="4400" dirty="0" smtClean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/>
          </a:bodyPr>
          <a:lstStyle/>
          <a:p>
            <a:r>
              <a:rPr lang="en-US" sz="1400" dirty="0" smtClean="0"/>
              <a:t>Pegasus must understand its situation, its goals and its resource capacity towards achieving this change. </a:t>
            </a:r>
            <a:endParaRPr lang="en-ZA" sz="1400" dirty="0" smtClean="0"/>
          </a:p>
          <a:p>
            <a:r>
              <a:rPr lang="en-US" sz="1400" dirty="0" smtClean="0"/>
              <a:t>Active goodwill from the management assures the availability of resources and the necessary manpower to actualize a change management process. </a:t>
            </a:r>
            <a:endParaRPr lang="en-ZA" sz="1400" dirty="0" smtClean="0"/>
          </a:p>
          <a:p>
            <a:r>
              <a:rPr lang="en-US" sz="1400" dirty="0" smtClean="0"/>
              <a:t>Proper awareness on serious knowledge platforms will inform all actors about the proposed change. </a:t>
            </a:r>
            <a:endParaRPr lang="en-ZA" sz="1400" dirty="0" smtClean="0"/>
          </a:p>
          <a:p>
            <a:r>
              <a:rPr lang="en-US" sz="1400" dirty="0" smtClean="0"/>
              <a:t>For Pegasus, it is simply a matter of taking caution at each stage. 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Rationale </a:t>
            </a:r>
            <a:endParaRPr lang="en-ZA" sz="4400" dirty="0" smtClean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1400" dirty="0" smtClean="0"/>
              <a:t>Howell, C. (2018). Understanding Management of Change in Aviation SMS. Retrieved from </a:t>
            </a:r>
            <a:r>
              <a:rPr lang="en-US" sz="1400" dirty="0" smtClean="0">
                <a:hlinkClick r:id="rId3"/>
              </a:rPr>
              <a:t>http://aviationsafetyblog.asms-pro.com/blog/understanding-management-of-change-in-aviation-sms-programs</a:t>
            </a:r>
            <a:endParaRPr lang="en-US" sz="1400" dirty="0" smtClean="0"/>
          </a:p>
          <a:p>
            <a:pPr>
              <a:buNone/>
            </a:pPr>
            <a:r>
              <a:rPr lang="en-US" sz="1400" dirty="0" smtClean="0"/>
              <a:t>Vanderbilt University. (2019). Incident Management Process. Retrieved from </a:t>
            </a:r>
            <a:r>
              <a:rPr lang="en-US" sz="1400" dirty="0" smtClean="0">
                <a:hlinkClick r:id="rId4"/>
              </a:rPr>
              <a:t>https://it.vanderbilt.edu/itsm/university/VUITIncidentProcess.pdf</a:t>
            </a:r>
            <a:endParaRPr lang="en-ZA" sz="1400" dirty="0" smtClean="0"/>
          </a:p>
          <a:p>
            <a:pPr>
              <a:buNone/>
            </a:pPr>
            <a:endParaRPr lang="en-ZA" sz="1400" dirty="0" smtClean="0"/>
          </a:p>
          <a:p>
            <a:pPr>
              <a:buNone/>
            </a:pP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 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581</Words>
  <Application>Microsoft Office PowerPoint</Application>
  <PresentationFormat>On-screen Show (16:9)</PresentationFormat>
  <Paragraphs>39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Tw Cen MT</vt:lpstr>
      <vt:lpstr>Wingdings</vt:lpstr>
      <vt:lpstr>Wingdings 2</vt:lpstr>
      <vt:lpstr>Widescreen Presentation</vt:lpstr>
      <vt:lpstr>Management of Change in Aviation </vt:lpstr>
      <vt:lpstr>Introduction</vt:lpstr>
      <vt:lpstr>Option for completing the change reorganization </vt:lpstr>
      <vt:lpstr>Methods of Evaluation </vt:lpstr>
      <vt:lpstr>Change-management reorganization </vt:lpstr>
      <vt:lpstr>References  </vt:lpstr>
      <vt:lpstr>Rationale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2019-01-19T12:04:53Z</dcterms:created>
  <dcterms:modified xsi:type="dcterms:W3CDTF">2019-05-08T18:46:45Z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